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63" r:id="rId2"/>
    <p:sldId id="270" r:id="rId3"/>
    <p:sldId id="284" r:id="rId4"/>
    <p:sldId id="285" r:id="rId5"/>
    <p:sldId id="287" r:id="rId6"/>
    <p:sldId id="286" r:id="rId7"/>
    <p:sldId id="28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161F"/>
    <a:srgbClr val="999999"/>
    <a:srgbClr val="DC121C"/>
    <a:srgbClr val="E2141E"/>
    <a:srgbClr val="F69CA0"/>
    <a:srgbClr val="F37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1" autoAdjust="0"/>
  </p:normalViewPr>
  <p:slideViewPr>
    <p:cSldViewPr showGuides="1">
      <p:cViewPr varScale="1">
        <p:scale>
          <a:sx n="101" d="100"/>
          <a:sy n="101" d="100"/>
        </p:scale>
        <p:origin x="114" y="7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06.06.2025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06.06.2025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6. Juni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uerungskontrolle.aue@be.c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10368780" cy="1558082"/>
          </a:xfrm>
        </p:spPr>
        <p:txBody>
          <a:bodyPr/>
          <a:lstStyle/>
          <a:p>
            <a:r>
              <a:rPr lang="de-CH" sz="36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Willkommen zur Feuerungskontrolle </a:t>
            </a:r>
            <a:br>
              <a:rPr lang="de-CH" sz="36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</a:br>
            <a:r>
              <a:rPr lang="de-CH" sz="36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des Kantons Bern!</a:t>
            </a:r>
            <a:endParaRPr lang="de-CH" sz="8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9A757E-70E0-440F-BEA8-B72E48DC1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941168"/>
            <a:ext cx="8496300" cy="316632"/>
          </a:xfrm>
        </p:spPr>
        <p:txBody>
          <a:bodyPr/>
          <a:lstStyle/>
          <a:p>
            <a:r>
              <a:rPr lang="de-CH" sz="2000" dirty="0">
                <a:solidFill>
                  <a:schemeClr val="tx1"/>
                </a:solidFill>
              </a:rPr>
              <a:t>August 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5A35C26-D12A-492B-A8DF-81748A6A7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noProof="0"/>
              <a:t>Spitzmarke</a:t>
            </a:r>
            <a:endParaRPr lang="de-CH"/>
          </a:p>
          <a:p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b="1" dirty="0"/>
              <a:t>Feuko-Team</a:t>
            </a:r>
          </a:p>
          <a:p>
            <a:r>
              <a:rPr lang="de-CH" dirty="0">
                <a:hlinkClick r:id="rId3"/>
              </a:rPr>
              <a:t>Feuerungskontrolle.aue@be.ch</a:t>
            </a:r>
            <a:endParaRPr lang="de-CH" dirty="0"/>
          </a:p>
          <a:p>
            <a:r>
              <a:rPr lang="de-CH" dirty="0"/>
              <a:t>Tel. 031 636 70 01</a:t>
            </a: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3573016"/>
            <a:ext cx="10585176" cy="735293"/>
          </a:xfrm>
        </p:spPr>
        <p:txBody>
          <a:bodyPr/>
          <a:lstStyle/>
          <a:p>
            <a:r>
              <a:rPr lang="de-CH" sz="36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Geschätztes konzessioniertes Messunternehmen, bitte beachten Sie die folgenden Hinweise beim Hochladen der Messdaten in die IT-Anwendung «FEKO».</a:t>
            </a:r>
            <a:endParaRPr lang="de-CH" sz="5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312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12" y="3933056"/>
            <a:ext cx="10585176" cy="735293"/>
          </a:xfrm>
        </p:spPr>
        <p:txBody>
          <a:bodyPr/>
          <a:lstStyle/>
          <a:p>
            <a:r>
              <a:rPr lang="de-CH" sz="36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Alle erforderlichen Daten müssen in Ihrem Geschäftsprogramm vollständig und korrekt erfasst sein – insbesondere die Anlagen-Nummer, die Sie der Einladung zur Feuerungskontrolle entnehmen können. </a:t>
            </a:r>
            <a:endParaRPr lang="de-CH" sz="36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873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12" y="4941168"/>
            <a:ext cx="10585176" cy="735293"/>
          </a:xfrm>
        </p:spPr>
        <p:txBody>
          <a:bodyPr/>
          <a:lstStyle/>
          <a:p>
            <a:r>
              <a:rPr lang="de-CH" sz="3600" dirty="0">
                <a:latin typeface="Arial" panose="020B0604020202020204" pitchFamily="34" charset="0"/>
                <a:cs typeface="Arial" panose="020B0604020202020204" pitchFamily="34" charset="0"/>
              </a:rPr>
              <a:t>FEKO prüft Ihre Angaben anhand definierter Validierungsregeln und MUSS-Kriterien, um die Nachvollziehbarkeit Ihrer Beurteilung sicherzustellen. Scheitert die Plausibilisierung, wird die gesamte Datei abgelehnt. In diesem Fall müssen Sie die Daten in Ihrem Geschäftsprogramm korrigieren und die Datei erneut hochladen.</a:t>
            </a:r>
            <a:r>
              <a:rPr lang="de-CH" sz="36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34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12" y="3933056"/>
            <a:ext cx="10585176" cy="735293"/>
          </a:xfrm>
        </p:spPr>
        <p:txBody>
          <a:bodyPr/>
          <a:lstStyle/>
          <a:p>
            <a:r>
              <a:rPr lang="de-CH" sz="36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Unser Tipp: Laden Sie zum Einstieg nur ein Datenset eines einzigen Kontrolltages hoch. So behalten Sie die Übersicht und lernen das System kennen.</a:t>
            </a:r>
            <a:r>
              <a:rPr lang="de-CH" sz="36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 </a:t>
            </a:r>
            <a:endParaRPr lang="de-CH" sz="36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802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D49422-76ED-181B-3D8B-14D947854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48" y="4941168"/>
            <a:ext cx="10153128" cy="735293"/>
          </a:xfrm>
        </p:spPr>
        <p:txBody>
          <a:bodyPr/>
          <a:lstStyle/>
          <a:p>
            <a:r>
              <a:rPr lang="de-CH" sz="3600" b="1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Wichtig! </a:t>
            </a:r>
            <a:br>
              <a:rPr lang="de-CH" sz="36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</a:br>
            <a:r>
              <a:rPr lang="de-CH" sz="36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Nur Kontrollen von Anlagen, bei denen die Anlageneigentümerinnen oder -Eigentümer eine Einladung zur Feuerungskontrolle erhalten haben, können hochgeladen werden.</a:t>
            </a:r>
            <a:br>
              <a:rPr lang="de-CH" sz="18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118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3A00883-C9A6-B73B-9F1C-8417E0590DFC}"/>
              </a:ext>
            </a:extLst>
          </p:cNvPr>
          <p:cNvSpPr txBox="1"/>
          <p:nvPr/>
        </p:nvSpPr>
        <p:spPr>
          <a:xfrm>
            <a:off x="911424" y="1772816"/>
            <a:ext cx="10081120" cy="51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de-CH" sz="1800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 </a:t>
            </a:r>
          </a:p>
          <a:p>
            <a:pPr>
              <a:lnSpc>
                <a:spcPts val="1350"/>
              </a:lnSpc>
            </a:pPr>
            <a:r>
              <a:rPr lang="de-CH" sz="3600" b="1" kern="100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System"/>
              </a:rPr>
              <a:t>Vielen Dank für Ihre Sorgfalt und Ihre Arbeit.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29707-100B-920B-1B56-CC088CD014D0}"/>
              </a:ext>
            </a:extLst>
          </p:cNvPr>
          <p:cNvSpPr txBox="1"/>
          <p:nvPr/>
        </p:nvSpPr>
        <p:spPr>
          <a:xfrm>
            <a:off x="911424" y="450912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3600" dirty="0"/>
              <a:t>Kontakt</a:t>
            </a:r>
            <a:endParaRPr lang="de-CH" dirty="0"/>
          </a:p>
          <a:p>
            <a:endParaRPr lang="de-CH" dirty="0"/>
          </a:p>
          <a:p>
            <a:r>
              <a:rPr lang="de-CH" dirty="0"/>
              <a:t>Feuko-Team</a:t>
            </a:r>
          </a:p>
          <a:p>
            <a:r>
              <a:rPr lang="de-CH" dirty="0"/>
              <a:t>feuerungskontrolle.aue@be.ch</a:t>
            </a:r>
          </a:p>
          <a:p>
            <a:r>
              <a:rPr lang="de-CH" dirty="0"/>
              <a:t>+41 31 636 70 01</a:t>
            </a:r>
          </a:p>
        </p:txBody>
      </p:sp>
    </p:spTree>
    <p:extLst>
      <p:ext uri="{BB962C8B-B14F-4D97-AF65-F5344CB8AC3E}">
        <p14:creationId xmlns:p14="http://schemas.microsoft.com/office/powerpoint/2010/main" val="260963037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PowerPoint DE.potx" id="{E35E844B-C969-45C1-85DE-B7ED56A30097}" vid="{9CD5C389-EEA3-4CD9-ADDA-01A292F3BE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200</Words>
  <Application>Microsoft Office PowerPoint</Application>
  <PresentationFormat>Breitbild</PresentationFormat>
  <Paragraphs>25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Arial</vt:lpstr>
      <vt:lpstr>Benutzerdefiniertes Design</vt:lpstr>
      <vt:lpstr>Willkommen zur Feuerungskontrolle  des Kantons Bern!</vt:lpstr>
      <vt:lpstr>Geschätztes konzessioniertes Messunternehmen, bitte beachten Sie die folgenden Hinweise beim Hochladen der Messdaten in die IT-Anwendung «FEKO».</vt:lpstr>
      <vt:lpstr>Alle erforderlichen Daten müssen in Ihrem Geschäftsprogramm vollständig und korrekt erfasst sein – insbesondere die Anlagen-Nummer, die Sie der Einladung zur Feuerungskontrolle entnehmen können. </vt:lpstr>
      <vt:lpstr>FEKO prüft Ihre Angaben anhand definierter Validierungsregeln und MUSS-Kriterien, um die Nachvollziehbarkeit Ihrer Beurteilung sicherzustellen. Scheitert die Plausibilisierung, wird die gesamte Datei abgelehnt. In diesem Fall müssen Sie die Daten in Ihrem Geschäftsprogramm korrigieren und die Datei erneut hochladen. </vt:lpstr>
      <vt:lpstr>Unser Tipp: Laden Sie zum Einstieg nur ein Datenset eines einzigen Kontrolltages hoch. So behalten Sie die Übersicht und lernen das System kennen. </vt:lpstr>
      <vt:lpstr>Wichtig!  Nur Kontrollen von Anlagen, bei denen die Anlageneigentümerinnen oder -Eigentümer eine Einladung zur Feuerungskontrolle erhalten haben, können hochgeladen werden.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Huber Monika, WEU-AUE-FRD</dc:creator>
  <dc:description>V02-2022-06-13</dc:description>
  <cp:lastModifiedBy>Huber Monika, WEU-AUE-FRD</cp:lastModifiedBy>
  <cp:revision>2</cp:revision>
  <cp:lastPrinted>2018-09-06T06:44:02Z</cp:lastPrinted>
  <dcterms:created xsi:type="dcterms:W3CDTF">2025-06-06T13:54:25Z</dcterms:created>
  <dcterms:modified xsi:type="dcterms:W3CDTF">2025-06-06T14:24:48Z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2025-06-06T14:09:58Z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a857bc0f-6811-4b4f-8bf2-89ba6202d2df</vt:lpwstr>
  </property>
  <property fmtid="{D5CDD505-2E9C-101B-9397-08002B2CF9AE}" pid="8" name="MSIP_Label_74fdd986-87d9-48c6-acda-407b1ab5fef0_ContentBits">
    <vt:lpwstr>0</vt:lpwstr>
  </property>
</Properties>
</file>